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518" r:id="rId2"/>
    <p:sldId id="276" r:id="rId3"/>
    <p:sldId id="256" r:id="rId4"/>
    <p:sldId id="277" r:id="rId5"/>
    <p:sldId id="257" r:id="rId6"/>
    <p:sldId id="258" r:id="rId7"/>
    <p:sldId id="259" r:id="rId8"/>
    <p:sldId id="260" r:id="rId9"/>
    <p:sldId id="262" r:id="rId10"/>
    <p:sldId id="264" r:id="rId11"/>
    <p:sldId id="261" r:id="rId12"/>
    <p:sldId id="265" r:id="rId13"/>
    <p:sldId id="266" r:id="rId14"/>
    <p:sldId id="267" r:id="rId15"/>
    <p:sldId id="268" r:id="rId16"/>
    <p:sldId id="271" r:id="rId17"/>
    <p:sldId id="269" r:id="rId18"/>
    <p:sldId id="272" r:id="rId19"/>
    <p:sldId id="270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D60093"/>
    <a:srgbClr val="FF5050"/>
    <a:srgbClr val="009999"/>
    <a:srgbClr val="9900CC"/>
    <a:srgbClr val="333399"/>
    <a:srgbClr val="FF6600"/>
    <a:srgbClr val="80008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CD55A4-68A1-4819-8AE8-F904C35EBFFB}" v="5" dt="2021-08-10T00:53:33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55CD55A4-68A1-4819-8AE8-F904C35EBFFB}"/>
    <pc:docChg chg="custSel addSld delSld modSld modMainMaster">
      <pc:chgData name="Nasil Phạm" userId="72956dafe1aa49c0" providerId="LiveId" clId="{55CD55A4-68A1-4819-8AE8-F904C35EBFFB}" dt="2021-08-10T00:53:33.805" v="52" actId="1076"/>
      <pc:docMkLst>
        <pc:docMk/>
      </pc:docMkLst>
      <pc:sldChg chg="modSp mod">
        <pc:chgData name="Nasil Phạm" userId="72956dafe1aa49c0" providerId="LiveId" clId="{55CD55A4-68A1-4819-8AE8-F904C35EBFFB}" dt="2021-08-10T00:53:15.310" v="50" actId="1076"/>
        <pc:sldMkLst>
          <pc:docMk/>
          <pc:sldMk cId="731134917" sldId="258"/>
        </pc:sldMkLst>
        <pc:picChg chg="mod">
          <ac:chgData name="Nasil Phạm" userId="72956dafe1aa49c0" providerId="LiveId" clId="{55CD55A4-68A1-4819-8AE8-F904C35EBFFB}" dt="2021-08-10T00:53:15.310" v="50" actId="1076"/>
          <ac:picMkLst>
            <pc:docMk/>
            <pc:sldMk cId="731134917" sldId="258"/>
            <ac:picMk id="5" creationId="{06BF2F90-1145-4870-A361-00CCF468F61D}"/>
          </ac:picMkLst>
        </pc:picChg>
      </pc:sldChg>
      <pc:sldChg chg="modSp mod">
        <pc:chgData name="Nasil Phạm" userId="72956dafe1aa49c0" providerId="LiveId" clId="{55CD55A4-68A1-4819-8AE8-F904C35EBFFB}" dt="2021-08-10T00:53:33.805" v="52" actId="1076"/>
        <pc:sldMkLst>
          <pc:docMk/>
          <pc:sldMk cId="386951244" sldId="271"/>
        </pc:sldMkLst>
        <pc:spChg chg="mod">
          <ac:chgData name="Nasil Phạm" userId="72956dafe1aa49c0" providerId="LiveId" clId="{55CD55A4-68A1-4819-8AE8-F904C35EBFFB}" dt="2021-08-10T00:53:32.878" v="51" actId="1076"/>
          <ac:spMkLst>
            <pc:docMk/>
            <pc:sldMk cId="386951244" sldId="271"/>
            <ac:spMk id="5" creationId="{AC6DAABF-CC39-444B-88E2-DD97FEEDB465}"/>
          </ac:spMkLst>
        </pc:spChg>
        <pc:picChg chg="mod">
          <ac:chgData name="Nasil Phạm" userId="72956dafe1aa49c0" providerId="LiveId" clId="{55CD55A4-68A1-4819-8AE8-F904C35EBFFB}" dt="2021-08-10T00:53:33.805" v="52" actId="1076"/>
          <ac:picMkLst>
            <pc:docMk/>
            <pc:sldMk cId="386951244" sldId="271"/>
            <ac:picMk id="2052" creationId="{66DF5B8B-1DDD-4041-8372-DC3AF171A47D}"/>
          </ac:picMkLst>
        </pc:picChg>
      </pc:sldChg>
      <pc:sldChg chg="del">
        <pc:chgData name="Nasil Phạm" userId="72956dafe1aa49c0" providerId="LiveId" clId="{55CD55A4-68A1-4819-8AE8-F904C35EBFFB}" dt="2021-08-09T07:17:17.377" v="0" actId="47"/>
        <pc:sldMkLst>
          <pc:docMk/>
          <pc:sldMk cId="1062135303" sldId="274"/>
        </pc:sldMkLst>
      </pc:sldChg>
      <pc:sldChg chg="add">
        <pc:chgData name="Nasil Phạm" userId="72956dafe1aa49c0" providerId="LiveId" clId="{55CD55A4-68A1-4819-8AE8-F904C35EBFFB}" dt="2021-08-09T07:17:19.748" v="1"/>
        <pc:sldMkLst>
          <pc:docMk/>
          <pc:sldMk cId="1510731552" sldId="517"/>
        </pc:sldMkLst>
      </pc:sldChg>
      <pc:sldChg chg="addSp delSp modSp new mod">
        <pc:chgData name="Nasil Phạm" userId="72956dafe1aa49c0" providerId="LiveId" clId="{55CD55A4-68A1-4819-8AE8-F904C35EBFFB}" dt="2021-08-09T07:17:39.962" v="5"/>
        <pc:sldMkLst>
          <pc:docMk/>
          <pc:sldMk cId="2991293113" sldId="518"/>
        </pc:sldMkLst>
        <pc:spChg chg="del">
          <ac:chgData name="Nasil Phạm" userId="72956dafe1aa49c0" providerId="LiveId" clId="{55CD55A4-68A1-4819-8AE8-F904C35EBFFB}" dt="2021-08-09T07:17:26.963" v="4" actId="478"/>
          <ac:spMkLst>
            <pc:docMk/>
            <pc:sldMk cId="2991293113" sldId="518"/>
            <ac:spMk id="2" creationId="{E510CE06-7796-4068-BD53-A854B5BC6380}"/>
          </ac:spMkLst>
        </pc:spChg>
        <pc:spChg chg="del">
          <ac:chgData name="Nasil Phạm" userId="72956dafe1aa49c0" providerId="LiveId" clId="{55CD55A4-68A1-4819-8AE8-F904C35EBFFB}" dt="2021-08-09T07:17:25.292" v="3" actId="478"/>
          <ac:spMkLst>
            <pc:docMk/>
            <pc:sldMk cId="2991293113" sldId="518"/>
            <ac:spMk id="3" creationId="{604D51CA-81B8-46FE-BE3A-19695EFE889A}"/>
          </ac:spMkLst>
        </pc:spChg>
        <pc:spChg chg="add mod">
          <ac:chgData name="Nasil Phạm" userId="72956dafe1aa49c0" providerId="LiveId" clId="{55CD55A4-68A1-4819-8AE8-F904C35EBFFB}" dt="2021-08-09T07:17:39.962" v="5"/>
          <ac:spMkLst>
            <pc:docMk/>
            <pc:sldMk cId="2991293113" sldId="518"/>
            <ac:spMk id="6" creationId="{B82C60F0-234C-4A2B-8DEE-F9876F35C2CC}"/>
          </ac:spMkLst>
        </pc:spChg>
        <pc:spChg chg="add mod">
          <ac:chgData name="Nasil Phạm" userId="72956dafe1aa49c0" providerId="LiveId" clId="{55CD55A4-68A1-4819-8AE8-F904C35EBFFB}" dt="2021-08-09T07:17:39.962" v="5"/>
          <ac:spMkLst>
            <pc:docMk/>
            <pc:sldMk cId="2991293113" sldId="518"/>
            <ac:spMk id="7" creationId="{9064958E-D057-4D41-9A5F-C8B42BCA93CA}"/>
          </ac:spMkLst>
        </pc:spChg>
        <pc:spChg chg="add mod">
          <ac:chgData name="Nasil Phạm" userId="72956dafe1aa49c0" providerId="LiveId" clId="{55CD55A4-68A1-4819-8AE8-F904C35EBFFB}" dt="2021-08-09T07:17:39.962" v="5"/>
          <ac:spMkLst>
            <pc:docMk/>
            <pc:sldMk cId="2991293113" sldId="518"/>
            <ac:spMk id="8" creationId="{196165DA-725D-4986-B9C6-91F83C6E9F5A}"/>
          </ac:spMkLst>
        </pc:spChg>
        <pc:picChg chg="add mod">
          <ac:chgData name="Nasil Phạm" userId="72956dafe1aa49c0" providerId="LiveId" clId="{55CD55A4-68A1-4819-8AE8-F904C35EBFFB}" dt="2021-08-09T07:17:39.962" v="5"/>
          <ac:picMkLst>
            <pc:docMk/>
            <pc:sldMk cId="2991293113" sldId="518"/>
            <ac:picMk id="4" creationId="{0F3DE7ED-E3A9-4EB2-A21A-ED300D055F12}"/>
          </ac:picMkLst>
        </pc:picChg>
        <pc:picChg chg="add mod">
          <ac:chgData name="Nasil Phạm" userId="72956dafe1aa49c0" providerId="LiveId" clId="{55CD55A4-68A1-4819-8AE8-F904C35EBFFB}" dt="2021-08-09T07:17:39.962" v="5"/>
          <ac:picMkLst>
            <pc:docMk/>
            <pc:sldMk cId="2991293113" sldId="518"/>
            <ac:picMk id="5" creationId="{4A4BA93F-4C55-4C62-9CD5-54D32AB8AFB7}"/>
          </ac:picMkLst>
        </pc:picChg>
      </pc:sldChg>
      <pc:sldChg chg="new">
        <pc:chgData name="Nasil Phạm" userId="72956dafe1aa49c0" providerId="LiveId" clId="{55CD55A4-68A1-4819-8AE8-F904C35EBFFB}" dt="2021-08-09T07:18:30.717" v="45" actId="680"/>
        <pc:sldMkLst>
          <pc:docMk/>
          <pc:sldMk cId="1923035223" sldId="519"/>
        </pc:sldMkLst>
      </pc:sldChg>
      <pc:sldMasterChg chg="addSp modSp mod modSldLayout">
        <pc:chgData name="Nasil Phạm" userId="72956dafe1aa49c0" providerId="LiveId" clId="{55CD55A4-68A1-4819-8AE8-F904C35EBFFB}" dt="2021-08-09T07:18:24.317" v="44" actId="1076"/>
        <pc:sldMasterMkLst>
          <pc:docMk/>
          <pc:sldMasterMk cId="500160049" sldId="2147483648"/>
        </pc:sldMasterMkLst>
        <pc:spChg chg="add mod">
          <ac:chgData name="Nasil Phạm" userId="72956dafe1aa49c0" providerId="LiveId" clId="{55CD55A4-68A1-4819-8AE8-F904C35EBFFB}" dt="2021-08-09T07:18:24.317" v="44" actId="1076"/>
          <ac:spMkLst>
            <pc:docMk/>
            <pc:sldMasterMk cId="500160049" sldId="2147483648"/>
            <ac:spMk id="8" creationId="{98FC11CE-85B3-493D-87F2-A8E67BBF6D9E}"/>
          </ac:spMkLst>
        </pc:spChg>
        <pc:picChg chg="add mod">
          <ac:chgData name="Nasil Phạm" userId="72956dafe1aa49c0" providerId="LiveId" clId="{55CD55A4-68A1-4819-8AE8-F904C35EBFFB}" dt="2021-08-09T07:18:19.682" v="43"/>
          <ac:picMkLst>
            <pc:docMk/>
            <pc:sldMasterMk cId="500160049" sldId="2147483648"/>
            <ac:picMk id="7" creationId="{0CE2A4C1-AB76-4222-9A3A-B8BD85A9F58A}"/>
          </ac:picMkLst>
        </pc:picChg>
        <pc:picChg chg="add mod">
          <ac:chgData name="Nasil Phạm" userId="72956dafe1aa49c0" providerId="LiveId" clId="{55CD55A4-68A1-4819-8AE8-F904C35EBFFB}" dt="2021-08-09T07:18:19.682" v="43"/>
          <ac:picMkLst>
            <pc:docMk/>
            <pc:sldMasterMk cId="500160049" sldId="2147483648"/>
            <ac:picMk id="9" creationId="{4B6B1AB1-BC29-4865-B729-AE013C1A6674}"/>
          </ac:picMkLst>
        </pc:picChg>
        <pc:sldLayoutChg chg="modSp mod">
          <pc:chgData name="Nasil Phạm" userId="72956dafe1aa49c0" providerId="LiveId" clId="{55CD55A4-68A1-4819-8AE8-F904C35EBFFB}" dt="2021-08-09T07:18:09.964" v="42" actId="20577"/>
          <pc:sldLayoutMkLst>
            <pc:docMk/>
            <pc:sldMasterMk cId="500160049" sldId="2147483648"/>
            <pc:sldLayoutMk cId="3917908469" sldId="2147483661"/>
          </pc:sldLayoutMkLst>
          <pc:spChg chg="mod">
            <ac:chgData name="Nasil Phạm" userId="72956dafe1aa49c0" providerId="LiveId" clId="{55CD55A4-68A1-4819-8AE8-F904C35EBFFB}" dt="2021-08-09T07:18:03.978" v="24" actId="20577"/>
            <ac:spMkLst>
              <pc:docMk/>
              <pc:sldMasterMk cId="500160049" sldId="2147483648"/>
              <pc:sldLayoutMk cId="3917908469" sldId="2147483661"/>
              <ac:spMk id="20" creationId="{4031702D-1C58-49CA-A7CB-B4EF0021C8A3}"/>
            </ac:spMkLst>
          </pc:spChg>
          <pc:spChg chg="mod">
            <ac:chgData name="Nasil Phạm" userId="72956dafe1aa49c0" providerId="LiveId" clId="{55CD55A4-68A1-4819-8AE8-F904C35EBFFB}" dt="2021-08-09T07:18:09.964" v="42" actId="20577"/>
            <ac:spMkLst>
              <pc:docMk/>
              <pc:sldMasterMk cId="500160049" sldId="2147483648"/>
              <pc:sldLayoutMk cId="3917908469" sldId="2147483661"/>
              <ac:spMk id="21" creationId="{7906B193-ED6B-4AA8-AC54-DB2A501FAD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2463DE6-7E9E-47ED-AB40-8EA2A470811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78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8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537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2: Days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6: Speaking</a:t>
            </a:r>
          </a:p>
        </p:txBody>
      </p:sp>
    </p:spTree>
    <p:extLst>
      <p:ext uri="{BB962C8B-B14F-4D97-AF65-F5344CB8AC3E}">
        <p14:creationId xmlns:p14="http://schemas.microsoft.com/office/powerpoint/2010/main" val="391790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54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2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34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2463DE6-7E9E-47ED-AB40-8EA2A470811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9E81F17-CF4E-4AB8-BFE9-54F04C8BB9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CE2A4C1-AB76-4222-9A3A-B8BD85A9F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FC11CE-85B3-493D-87F2-A8E67BBF6D9E}"/>
              </a:ext>
            </a:extLst>
          </p:cNvPr>
          <p:cNvSpPr txBox="1"/>
          <p:nvPr userDrawn="1"/>
        </p:nvSpPr>
        <p:spPr>
          <a:xfrm>
            <a:off x="759158" y="6463657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B6B1AB1-BC29-4865-B729-AE013C1A667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1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4527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76ED8D-4CB3-42B5-AD38-6A03C5B7F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455756"/>
            <a:ext cx="2916548" cy="345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5EA5CD-6E3D-4220-8BE8-78F816BB3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634" y="455756"/>
            <a:ext cx="2916548" cy="341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56626B-3257-4607-B204-2F8549FA7BD0}"/>
              </a:ext>
            </a:extLst>
          </p:cNvPr>
          <p:cNvSpPr txBox="1"/>
          <p:nvPr/>
        </p:nvSpPr>
        <p:spPr>
          <a:xfrm>
            <a:off x="786954" y="4295841"/>
            <a:ext cx="10084246" cy="72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marR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chemeClr val="tx2">
                    <a:lumMod val="75000"/>
                  </a:schemeClr>
                </a:solidFill>
                <a:effectLst/>
                <a:latin typeface="VNI-Garam" pitchFamily="2" charset="0"/>
                <a:ea typeface="Arial" panose="020B0604020202020204" pitchFamily="34" charset="0"/>
              </a:rPr>
              <a:t>“What do Daisy and Gareth decide to do?”</a:t>
            </a:r>
            <a:endParaRPr lang="en-US" sz="1200" dirty="0">
              <a:solidFill>
                <a:schemeClr val="tx2">
                  <a:lumMod val="75000"/>
                </a:schemeClr>
              </a:solidFill>
              <a:effectLst/>
              <a:latin typeface="VNI-Garam" pitchFamily="2" charset="0"/>
              <a:ea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23EDEA-7A3F-48AC-9653-B9A482FBAC23}"/>
              </a:ext>
            </a:extLst>
          </p:cNvPr>
          <p:cNvSpPr txBox="1"/>
          <p:nvPr/>
        </p:nvSpPr>
        <p:spPr>
          <a:xfrm>
            <a:off x="1101914" y="5119713"/>
            <a:ext cx="9235440" cy="1282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tabLst>
                <a:tab pos="260350" algn="l"/>
              </a:tabLst>
            </a:pPr>
            <a:r>
              <a:rPr lang="en-US" sz="3200" b="1" i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 </a:t>
            </a:r>
            <a:r>
              <a:rPr lang="en-US" sz="3200" b="1" i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They decide to go to the dance competition and the concert, and the disco in the evening.</a:t>
            </a:r>
            <a:endParaRPr lang="en-US" sz="3200" b="1" i="1" dirty="0">
              <a:solidFill>
                <a:srgbClr val="993366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76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697FF02-0A35-4920-A827-1A77D14A9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885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6E2B42-B297-47DA-9BF1-AE8B414AABD7}"/>
              </a:ext>
            </a:extLst>
          </p:cNvPr>
          <p:cNvSpPr txBox="1"/>
          <p:nvPr/>
        </p:nvSpPr>
        <p:spPr>
          <a:xfrm>
            <a:off x="-1" y="0"/>
            <a:ext cx="1219200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33399"/>
                </a:solidFill>
                <a:effectLst/>
                <a:latin typeface=".VnVogue" panose="020B7200000000000000" pitchFamily="34" charset="0"/>
                <a:ea typeface="MS Mincho" panose="02020609040205080304" pitchFamily="49" charset="-128"/>
              </a:rPr>
              <a:t>Find the words/ phrases with the same meanings in the dialogue</a:t>
            </a:r>
            <a:endParaRPr lang="en-US" sz="3200" dirty="0">
              <a:solidFill>
                <a:srgbClr val="333399"/>
              </a:solidFill>
              <a:latin typeface=".VnVogue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B9D51-DC5A-4FFA-9C33-6B9418C42533}"/>
              </a:ext>
            </a:extLst>
          </p:cNvPr>
          <p:cNvSpPr txBox="1"/>
          <p:nvPr/>
        </p:nvSpPr>
        <p:spPr>
          <a:xfrm>
            <a:off x="173619" y="1837590"/>
            <a:ext cx="84408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chemeClr val="accent6">
                    <a:lumMod val="50000"/>
                  </a:schemeClr>
                </a:solidFill>
                <a:effectLst/>
                <a:latin typeface="Calisto MT" panose="02040603050505030304" pitchFamily="18" charset="0"/>
              </a:rPr>
              <a:t>1) Which ones show that you agree?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4E09C2-BA2C-45FC-BAF5-B4F8AEAB65E8}"/>
              </a:ext>
            </a:extLst>
          </p:cNvPr>
          <p:cNvSpPr txBox="1"/>
          <p:nvPr/>
        </p:nvSpPr>
        <p:spPr>
          <a:xfrm>
            <a:off x="112852" y="3228457"/>
            <a:ext cx="923949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chemeClr val="accent6">
                    <a:lumMod val="50000"/>
                  </a:schemeClr>
                </a:solidFill>
                <a:effectLst/>
                <a:latin typeface="Calisto MT" panose="02040603050505030304" pitchFamily="18" charset="0"/>
              </a:rPr>
              <a:t>2) Which ones do you use while you think?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1C2AB-0780-44DB-B06C-0AB871CE6CC1}"/>
              </a:ext>
            </a:extLst>
          </p:cNvPr>
          <p:cNvSpPr txBox="1"/>
          <p:nvPr/>
        </p:nvSpPr>
        <p:spPr>
          <a:xfrm>
            <a:off x="23149" y="4664401"/>
            <a:ext cx="86607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chemeClr val="accent6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MS Mincho" panose="02020609040205080304" pitchFamily="49" charset="-128"/>
              </a:rPr>
              <a:t>3) Which do you use when you’re surprised? </a:t>
            </a:r>
            <a:endParaRPr lang="en-US" sz="3400" b="1" i="1" dirty="0">
              <a:solidFill>
                <a:schemeClr val="accent6">
                  <a:lumMod val="50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8ADA4A-D9E7-424D-AF80-F2B1E9A5E2CB}"/>
              </a:ext>
            </a:extLst>
          </p:cNvPr>
          <p:cNvSpPr txBox="1"/>
          <p:nvPr/>
        </p:nvSpPr>
        <p:spPr>
          <a:xfrm>
            <a:off x="7552481" y="1875042"/>
            <a:ext cx="8016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MS Mincho" panose="02020609040205080304" pitchFamily="49" charset="-128"/>
              </a:rPr>
              <a:t>Right ; Yes, OK. </a:t>
            </a:r>
            <a:endParaRPr lang="en-US" sz="3600" i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D149F36-FA12-4254-976C-82477ED3D197}"/>
              </a:ext>
            </a:extLst>
          </p:cNvPr>
          <p:cNvSpPr/>
          <p:nvPr/>
        </p:nvSpPr>
        <p:spPr>
          <a:xfrm>
            <a:off x="6782765" y="2025066"/>
            <a:ext cx="671331" cy="30777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21DF4-4B54-461E-BF14-0D07BAB9ED00}"/>
              </a:ext>
            </a:extLst>
          </p:cNvPr>
          <p:cNvSpPr txBox="1"/>
          <p:nvPr/>
        </p:nvSpPr>
        <p:spPr>
          <a:xfrm>
            <a:off x="8593239" y="3250011"/>
            <a:ext cx="3485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MS Mincho" panose="02020609040205080304" pitchFamily="49" charset="-128"/>
              </a:rPr>
              <a:t>Mmm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MS Mincho" panose="02020609040205080304" pitchFamily="49" charset="-128"/>
              </a:rPr>
              <a:t> ; Well. </a:t>
            </a:r>
            <a:endParaRPr lang="en-US" sz="3600" i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4A5ABD4-2CD6-429F-8D79-3EA47E180865}"/>
              </a:ext>
            </a:extLst>
          </p:cNvPr>
          <p:cNvSpPr/>
          <p:nvPr/>
        </p:nvSpPr>
        <p:spPr>
          <a:xfrm>
            <a:off x="7724172" y="3405672"/>
            <a:ext cx="671331" cy="30777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83FA29E-1764-4718-9762-E619CD8BD5CE}"/>
              </a:ext>
            </a:extLst>
          </p:cNvPr>
          <p:cNvSpPr/>
          <p:nvPr/>
        </p:nvSpPr>
        <p:spPr>
          <a:xfrm>
            <a:off x="8024150" y="4883455"/>
            <a:ext cx="671331" cy="30777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55510C-5045-45BD-97C1-027E66BDE5D9}"/>
              </a:ext>
            </a:extLst>
          </p:cNvPr>
          <p:cNvSpPr txBox="1"/>
          <p:nvPr/>
        </p:nvSpPr>
        <p:spPr>
          <a:xfrm>
            <a:off x="8911543" y="4724031"/>
            <a:ext cx="2778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MS Mincho" panose="02020609040205080304" pitchFamily="49" charset="-128"/>
              </a:rPr>
              <a:t>No? </a:t>
            </a:r>
            <a:endParaRPr lang="en-US" sz="3600" i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DA78B3-EFF0-4A4E-976F-011CB0A4F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63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CE1F22-2B3C-42D1-A78B-00B17A7724D2}"/>
              </a:ext>
            </a:extLst>
          </p:cNvPr>
          <p:cNvSpPr txBox="1"/>
          <p:nvPr/>
        </p:nvSpPr>
        <p:spPr>
          <a:xfrm>
            <a:off x="2639028" y="2767941"/>
            <a:ext cx="7882359" cy="1631216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0000" b="1" dirty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D60093"/>
                </a:solidFill>
                <a:latin typeface="Modern Love Grunge" panose="04070805081005020601" pitchFamily="82" charset="0"/>
              </a:rPr>
              <a:t>Role – play </a:t>
            </a:r>
          </a:p>
        </p:txBody>
      </p:sp>
    </p:spTree>
    <p:extLst>
      <p:ext uri="{BB962C8B-B14F-4D97-AF65-F5344CB8AC3E}">
        <p14:creationId xmlns:p14="http://schemas.microsoft.com/office/powerpoint/2010/main" val="116215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406EFB-A6B9-4C64-9B89-79610D385B0B}"/>
              </a:ext>
            </a:extLst>
          </p:cNvPr>
          <p:cNvSpPr txBox="1"/>
          <p:nvPr/>
        </p:nvSpPr>
        <p:spPr>
          <a:xfrm>
            <a:off x="546903" y="874417"/>
            <a:ext cx="109120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Watch or listen again. Then practice the dialogue.</a:t>
            </a:r>
            <a:endParaRPr lang="en-US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19,031 BEST Kids Talking Cartoon IMAGES, STOCK PHOTOS &amp; VECTORS | Adobe  Stock">
            <a:extLst>
              <a:ext uri="{FF2B5EF4-FFF2-40B4-BE49-F238E27FC236}">
                <a16:creationId xmlns:a16="http://schemas.microsoft.com/office/drawing/2014/main" id="{DAF9E82D-A933-463A-8640-C12474723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66937"/>
          <a:stretch/>
        </p:blipFill>
        <p:spPr bwMode="auto">
          <a:xfrm>
            <a:off x="2387280" y="2708476"/>
            <a:ext cx="2207870" cy="4149524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9,031 BEST Kids Talking Cartoon IMAGES, STOCK PHOTOS &amp; VECTORS | Adobe  Stock">
            <a:extLst>
              <a:ext uri="{FF2B5EF4-FFF2-40B4-BE49-F238E27FC236}">
                <a16:creationId xmlns:a16="http://schemas.microsoft.com/office/drawing/2014/main" id="{A488CC25-92EB-4245-A69F-A58EF722F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5" t="34110" r="-1464" b="675"/>
          <a:stretch/>
        </p:blipFill>
        <p:spPr bwMode="auto">
          <a:xfrm>
            <a:off x="5675455" y="2771993"/>
            <a:ext cx="3144454" cy="40860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riends Plus for Vietnam G6 SB Track 1.25">
            <a:hlinkClick r:id="" action="ppaction://media"/>
            <a:extLst>
              <a:ext uri="{FF2B5EF4-FFF2-40B4-BE49-F238E27FC236}">
                <a16:creationId xmlns:a16="http://schemas.microsoft.com/office/drawing/2014/main" id="{B3B50192-E390-4242-9E0D-CEB6323152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1574" y="5223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04A3BC-9267-437F-95E6-18344BCA7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69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221F13-9088-447A-93D2-878062FFE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54128"/>
              </p:ext>
            </p:extLst>
          </p:nvPr>
        </p:nvGraphicFramePr>
        <p:xfrm>
          <a:off x="1164702" y="1495937"/>
          <a:ext cx="9398643" cy="3948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8643">
                  <a:extLst>
                    <a:ext uri="{9D8B030D-6E8A-4147-A177-3AD203B41FA5}">
                      <a16:colId xmlns:a16="http://schemas.microsoft.com/office/drawing/2014/main" val="693293803"/>
                    </a:ext>
                  </a:extLst>
                </a:gridCol>
              </a:tblGrid>
              <a:tr h="2050999">
                <a:tc>
                  <a:txBody>
                    <a:bodyPr/>
                    <a:lstStyle/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What’s on?</a:t>
                      </a: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you want to do / see?</a:t>
                      </a: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I’m not really interested in (the) … .</a:t>
                      </a: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like the sound of (the) … .</a:t>
                      </a: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about (the) … ?</a:t>
                      </a: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Let’s go to (the) … .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245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DEA50B-9862-4156-AEF4-BF5366CA5058}"/>
              </a:ext>
            </a:extLst>
          </p:cNvPr>
          <p:cNvSpPr txBox="1"/>
          <p:nvPr/>
        </p:nvSpPr>
        <p:spPr>
          <a:xfrm>
            <a:off x="1461304" y="535098"/>
            <a:ext cx="9398642" cy="980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marR="0" indent="51435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tabLst>
                <a:tab pos="146050" algn="l"/>
              </a:tabLst>
            </a:pPr>
            <a:r>
              <a:rPr lang="en-US" sz="4000" b="1" dirty="0">
                <a:solidFill>
                  <a:srgbClr val="CC0066"/>
                </a:solidFill>
                <a:effectLst/>
                <a:latin typeface="Modern Love Grunge" panose="04070805081005020601" pitchFamily="82" charset="0"/>
                <a:cs typeface="Times New Roman" panose="02020603050405020304" pitchFamily="18" charset="0"/>
              </a:rPr>
              <a:t>Making plans and </a:t>
            </a:r>
            <a:r>
              <a:rPr lang="en-US" sz="4800" b="1" dirty="0">
                <a:solidFill>
                  <a:srgbClr val="CC0066"/>
                </a:solidFill>
                <a:effectLst/>
                <a:latin typeface="Modern Love Grunge" panose="04070805081005020601" pitchFamily="82" charset="0"/>
                <a:cs typeface="Times New Roman" panose="02020603050405020304" pitchFamily="18" charset="0"/>
              </a:rPr>
              <a:t>suggestions</a:t>
            </a:r>
            <a:endParaRPr lang="en-US" sz="4000" b="1" dirty="0">
              <a:solidFill>
                <a:srgbClr val="CC0066"/>
              </a:solidFill>
              <a:effectLst/>
              <a:latin typeface="Modern Love Grunge" panose="04070805081005020601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5779F7-B293-4975-8961-9EC91E79470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9900CC"/>
                </a:solidFill>
                <a:effectLst/>
                <a:latin typeface="Colonna MT" panose="04020805060202030203" pitchFamily="82" charset="0"/>
              </a:rPr>
              <a:t>COMPLETE THE MINI-DIALOGUE. </a:t>
            </a:r>
            <a:endParaRPr lang="en-US" sz="4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9900CC"/>
              </a:solidFill>
              <a:latin typeface="Colonna MT" panose="04020805060202030203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E2624-6213-4AFB-993A-F4972AC34DC8}"/>
              </a:ext>
            </a:extLst>
          </p:cNvPr>
          <p:cNvSpPr txBox="1"/>
          <p:nvPr/>
        </p:nvSpPr>
        <p:spPr>
          <a:xfrm>
            <a:off x="590309" y="1445959"/>
            <a:ext cx="106255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3600" b="0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3600" b="0" i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Fun Day 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school on Saturday.</a:t>
            </a:r>
            <a:b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What do you _____________ ?</a:t>
            </a:r>
            <a:b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:  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the _____________ of the _______________</a:t>
            </a:r>
            <a:r>
              <a:rPr lang="en-US" sz="3600" b="0" i="0" dirty="0">
                <a:solidFill>
                  <a:srgbClr val="59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 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:  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Right, and what about the _______________?</a:t>
            </a:r>
            <a:b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:</a:t>
            </a:r>
            <a:r>
              <a:rPr lang="en-US" sz="3600" b="0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OK. Let’s go to the and the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722239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6DAABF-CC39-444B-88E2-DD97FEEDB465}"/>
              </a:ext>
            </a:extLst>
          </p:cNvPr>
          <p:cNvSpPr txBox="1"/>
          <p:nvPr/>
        </p:nvSpPr>
        <p:spPr>
          <a:xfrm>
            <a:off x="1578997" y="309537"/>
            <a:ext cx="9387840" cy="1687565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6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rte" panose="03060902040502070203" pitchFamily="66" charset="0"/>
                <a:ea typeface="MS Mincho" panose="02020609040205080304" pitchFamily="49" charset="-128"/>
              </a:rPr>
              <a:t>Pair-work </a:t>
            </a:r>
            <a:endParaRPr lang="en-US" sz="6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2052" name="Picture 4" descr="Pair Work Clipart – Clipartxtras throughout Student Partner Clipart »  Clipart Station">
            <a:extLst>
              <a:ext uri="{FF2B5EF4-FFF2-40B4-BE49-F238E27FC236}">
                <a16:creationId xmlns:a16="http://schemas.microsoft.com/office/drawing/2014/main" id="{66DF5B8B-1DDD-4041-8372-DC3AF171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9"/>
          <a:stretch/>
        </p:blipFill>
        <p:spPr bwMode="auto">
          <a:xfrm>
            <a:off x="2012341" y="1684351"/>
            <a:ext cx="7595167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1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73441E-E08F-43A4-A7C4-CBD985BDC4CF}"/>
              </a:ext>
            </a:extLst>
          </p:cNvPr>
          <p:cNvGrpSpPr/>
          <p:nvPr/>
        </p:nvGrpSpPr>
        <p:grpSpPr>
          <a:xfrm>
            <a:off x="-259080" y="1214061"/>
            <a:ext cx="6676958" cy="3422634"/>
            <a:chOff x="1907264" y="1717683"/>
            <a:chExt cx="7149398" cy="34226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5CC6A1-2CC1-4A6A-A624-CFD6CE55DD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934" t="4289" r="934" b="1130"/>
            <a:stretch/>
          </p:blipFill>
          <p:spPr>
            <a:xfrm>
              <a:off x="2059664" y="1717683"/>
              <a:ext cx="6996998" cy="342263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15459A-CC40-4856-8883-7E006C45A661}"/>
                </a:ext>
              </a:extLst>
            </p:cNvPr>
            <p:cNvSpPr/>
            <p:nvPr/>
          </p:nvSpPr>
          <p:spPr>
            <a:xfrm>
              <a:off x="1907264" y="1717683"/>
              <a:ext cx="1965960" cy="807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DF9908A-182D-441E-B6E3-CE221D022EE8}"/>
                </a:ext>
              </a:extLst>
            </p:cNvPr>
            <p:cNvSpPr/>
            <p:nvPr/>
          </p:nvSpPr>
          <p:spPr>
            <a:xfrm>
              <a:off x="1907264" y="2697480"/>
              <a:ext cx="1597936" cy="7315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18FC87F-7C62-46CA-B88F-20C0E8D11351}"/>
              </a:ext>
            </a:extLst>
          </p:cNvPr>
          <p:cNvSpPr txBox="1"/>
          <p:nvPr/>
        </p:nvSpPr>
        <p:spPr>
          <a:xfrm>
            <a:off x="535451" y="2132969"/>
            <a:ext cx="11121098" cy="1579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27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Prepare and practice a new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dialogue with your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parner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049E3-5A0B-40A8-9524-D037E0871E41}"/>
              </a:ext>
            </a:extLst>
          </p:cNvPr>
          <p:cNvSpPr txBox="1"/>
          <p:nvPr/>
        </p:nvSpPr>
        <p:spPr>
          <a:xfrm>
            <a:off x="6920798" y="1698615"/>
            <a:ext cx="452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What is it about?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CE3441-F269-4D56-A1D1-6E3C56EAEBB8}"/>
              </a:ext>
            </a:extLst>
          </p:cNvPr>
          <p:cNvSpPr txBox="1"/>
          <p:nvPr/>
        </p:nvSpPr>
        <p:spPr>
          <a:xfrm>
            <a:off x="6255407" y="2559618"/>
            <a:ext cx="66833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 The cinema </a:t>
            </a:r>
            <a:r>
              <a:rPr lang="en-US" sz="3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programme</a:t>
            </a:r>
            <a:endParaRPr lang="en-US" sz="3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6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446FAF-0094-4930-8B02-BF6262233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4D7043-863F-4FEF-98BB-9A792FEE0241}"/>
              </a:ext>
            </a:extLst>
          </p:cNvPr>
          <p:cNvSpPr txBox="1"/>
          <p:nvPr/>
        </p:nvSpPr>
        <p:spPr>
          <a:xfrm>
            <a:off x="2895600" y="3107174"/>
            <a:ext cx="7208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5050"/>
                </a:solidFill>
                <a:effectLst/>
                <a:latin typeface="Modern Love Grunge" panose="04070805081005020601" pitchFamily="82" charset="0"/>
                <a:ea typeface="MS Mincho" panose="02020609040205080304" pitchFamily="49" charset="-128"/>
              </a:rPr>
              <a:t>DESIGN A POSTER</a:t>
            </a:r>
            <a:endParaRPr lang="en-US" sz="6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5050"/>
              </a:solidFill>
              <a:latin typeface="Modern Love Grunge" panose="0407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16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,687 Young artist Vectors, Royalty-free Vector Young artist Images |  Depositphotos®">
            <a:extLst>
              <a:ext uri="{FF2B5EF4-FFF2-40B4-BE49-F238E27FC236}">
                <a16:creationId xmlns:a16="http://schemas.microsoft.com/office/drawing/2014/main" id="{4195A8DE-7844-4AF5-A49F-76AEDED04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9154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27D4D1-ECC3-4624-890F-8EE5F3143853}"/>
              </a:ext>
            </a:extLst>
          </p:cNvPr>
          <p:cNvSpPr txBox="1"/>
          <p:nvPr/>
        </p:nvSpPr>
        <p:spPr>
          <a:xfrm>
            <a:off x="609600" y="2028616"/>
            <a:ext cx="5638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lvl="0" algn="ctr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400" b="1" dirty="0">
                <a:ln>
                  <a:solidFill>
                    <a:srgbClr val="009999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S Mincho" panose="02020609040205080304" pitchFamily="49" charset="-128"/>
              </a:rPr>
              <a:t>Work in pairs and design a poster for a special day at school. </a:t>
            </a:r>
          </a:p>
        </p:txBody>
      </p:sp>
    </p:spTree>
    <p:extLst>
      <p:ext uri="{BB962C8B-B14F-4D97-AF65-F5344CB8AC3E}">
        <p14:creationId xmlns:p14="http://schemas.microsoft.com/office/powerpoint/2010/main" val="289497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esigning a Survey: Fashion and Function - SoGoSurvey Blog">
            <a:extLst>
              <a:ext uri="{FF2B5EF4-FFF2-40B4-BE49-F238E27FC236}">
                <a16:creationId xmlns:a16="http://schemas.microsoft.com/office/drawing/2014/main" id="{78714E5A-433B-4A89-B11D-1A90657AC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2DDDC2-3FE3-4DCC-81E6-E04EBEB89836}"/>
              </a:ext>
            </a:extLst>
          </p:cNvPr>
          <p:cNvSpPr txBox="1"/>
          <p:nvPr/>
        </p:nvSpPr>
        <p:spPr>
          <a:xfrm>
            <a:off x="2682240" y="1490008"/>
            <a:ext cx="7818120" cy="1938992"/>
          </a:xfrm>
          <a:prstGeom prst="rect">
            <a:avLst/>
          </a:prstGeom>
          <a:noFill/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en-US" sz="120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CC006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VNI-Fato" pitchFamily="2" charset="0"/>
                <a:ea typeface="MS Mincho" panose="02020609040205080304" pitchFamily="49" charset="-128"/>
              </a:rPr>
              <a:t>“SURVEY”</a:t>
            </a:r>
            <a:endParaRPr lang="en-US" sz="120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CC0066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VNI-Fa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41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F85A79-C364-4044-BED8-BD647D959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2">
            <a:extLst>
              <a:ext uri="{FF2B5EF4-FFF2-40B4-BE49-F238E27FC236}">
                <a16:creationId xmlns:a16="http://schemas.microsoft.com/office/drawing/2014/main" id="{31611196-C6FA-4C28-BF9E-EF43775F71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3297" y="118921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DE77A6-FB34-4ADC-9675-C016F6602093}"/>
              </a:ext>
            </a:extLst>
          </p:cNvPr>
          <p:cNvSpPr txBox="1"/>
          <p:nvPr/>
        </p:nvSpPr>
        <p:spPr>
          <a:xfrm>
            <a:off x="1280160" y="2332893"/>
            <a:ext cx="9966960" cy="201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81025" algn="l"/>
              </a:tabLs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Learn by heart all structures.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prepare the next lesson: Writing. 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6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19C785-A667-4CB9-AD93-F189D6808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349"/>
            <a:ext cx="12192000" cy="685465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64FD9E-1057-4FEB-A74D-0F9F2F56D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158714"/>
              </p:ext>
            </p:extLst>
          </p:nvPr>
        </p:nvGraphicFramePr>
        <p:xfrm>
          <a:off x="1198484" y="1569129"/>
          <a:ext cx="9525738" cy="4423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791">
                  <a:extLst>
                    <a:ext uri="{9D8B030D-6E8A-4147-A177-3AD203B41FA5}">
                      <a16:colId xmlns:a16="http://schemas.microsoft.com/office/drawing/2014/main" val="3779636640"/>
                    </a:ext>
                  </a:extLst>
                </a:gridCol>
                <a:gridCol w="2382114">
                  <a:extLst>
                    <a:ext uri="{9D8B030D-6E8A-4147-A177-3AD203B41FA5}">
                      <a16:colId xmlns:a16="http://schemas.microsoft.com/office/drawing/2014/main" val="4235640322"/>
                    </a:ext>
                  </a:extLst>
                </a:gridCol>
                <a:gridCol w="2333167">
                  <a:extLst>
                    <a:ext uri="{9D8B030D-6E8A-4147-A177-3AD203B41FA5}">
                      <a16:colId xmlns:a16="http://schemas.microsoft.com/office/drawing/2014/main" val="3978612872"/>
                    </a:ext>
                  </a:extLst>
                </a:gridCol>
                <a:gridCol w="2100666">
                  <a:extLst>
                    <a:ext uri="{9D8B030D-6E8A-4147-A177-3AD203B41FA5}">
                      <a16:colId xmlns:a16="http://schemas.microsoft.com/office/drawing/2014/main" val="4135670703"/>
                    </a:ext>
                  </a:extLst>
                </a:gridCol>
              </a:tblGrid>
              <a:tr h="674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Activities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Student 1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Student 2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Student 3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166135"/>
                  </a:ext>
                </a:extLst>
              </a:tr>
              <a:tr h="8933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play soccer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521605"/>
                  </a:ext>
                </a:extLst>
              </a:tr>
              <a:tr h="9711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read books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819048"/>
                  </a:ext>
                </a:extLst>
              </a:tr>
              <a:tr h="9517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go shopping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146369"/>
                  </a:ext>
                </a:extLst>
              </a:tr>
              <a:tr h="9322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…….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50545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5D67F8-167D-4A88-9070-B74827C9F0D6}"/>
              </a:ext>
            </a:extLst>
          </p:cNvPr>
          <p:cNvSpPr txBox="1"/>
          <p:nvPr/>
        </p:nvSpPr>
        <p:spPr>
          <a:xfrm>
            <a:off x="507507" y="639192"/>
            <a:ext cx="11176986" cy="7096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78"/>
              </a:avLst>
            </a:prstTxWarp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What do you usually do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MS Mincho" panose="02020609040205080304" pitchFamily="49" charset="-128"/>
              </a:rPr>
              <a:t>with your friends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at the weekend?</a:t>
            </a:r>
          </a:p>
        </p:txBody>
      </p:sp>
    </p:spTree>
    <p:extLst>
      <p:ext uri="{BB962C8B-B14F-4D97-AF65-F5344CB8AC3E}">
        <p14:creationId xmlns:p14="http://schemas.microsoft.com/office/powerpoint/2010/main" val="230436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3978"/>
            <a:ext cx="12192000" cy="6858000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171" y="2333935"/>
            <a:ext cx="10226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6</a:t>
            </a:r>
            <a:r>
              <a:rPr lang="en-US" sz="54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SPEAKING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34394" y="1046238"/>
            <a:ext cx="7453002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2: </a:t>
            </a:r>
            <a:r>
              <a:rPr lang="en-US" sz="66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days</a:t>
            </a:r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593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0+ Hình nền trắng cực đẹp">
            <a:extLst>
              <a:ext uri="{FF2B5EF4-FFF2-40B4-BE49-F238E27FC236}">
                <a16:creationId xmlns:a16="http://schemas.microsoft.com/office/drawing/2014/main" id="{B1D52C9C-D1D8-4F99-856A-0665B002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69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1EA8DC-FA53-4361-9387-E40AD4B78AA0}"/>
              </a:ext>
            </a:extLst>
          </p:cNvPr>
          <p:cNvSpPr txBox="1"/>
          <p:nvPr/>
        </p:nvSpPr>
        <p:spPr>
          <a:xfrm>
            <a:off x="930305" y="1063473"/>
            <a:ext cx="10331390" cy="798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1670" marR="0" indent="-5715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What do you often do at the weekend?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AF37E-A746-4C18-87D8-C963388D51EB}"/>
              </a:ext>
            </a:extLst>
          </p:cNvPr>
          <p:cNvSpPr txBox="1"/>
          <p:nvPr/>
        </p:nvSpPr>
        <p:spPr>
          <a:xfrm>
            <a:off x="-1087074" y="2083904"/>
            <a:ext cx="14078583" cy="1734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1670" marR="0"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 you often play soccer with your friends</a:t>
            </a:r>
          </a:p>
          <a:p>
            <a:pPr marL="661670" marR="0"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at the weekend?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B291D-360A-4AE9-99D1-71855131EB0E}"/>
              </a:ext>
            </a:extLst>
          </p:cNvPr>
          <p:cNvSpPr txBox="1"/>
          <p:nvPr/>
        </p:nvSpPr>
        <p:spPr>
          <a:xfrm>
            <a:off x="1688531" y="4261533"/>
            <a:ext cx="8527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Who do you go shopping with?”</a:t>
            </a:r>
            <a:endParaRPr lang="en-US" sz="40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BF2F90-1145-4870-A361-00CCF468F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40" y="260465"/>
            <a:ext cx="4922947" cy="5813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06B765-5E91-444E-84DB-0594B1E97C18}"/>
              </a:ext>
            </a:extLst>
          </p:cNvPr>
          <p:cNvSpPr txBox="1"/>
          <p:nvPr/>
        </p:nvSpPr>
        <p:spPr>
          <a:xfrm>
            <a:off x="5856687" y="2120513"/>
            <a:ext cx="6182766" cy="595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rgbClr val="002060"/>
                </a:solidFill>
                <a:effectLst/>
                <a:latin typeface="Bodoni MT Black" panose="02070A03080606020203" pitchFamily="18" charset="0"/>
                <a:ea typeface="MS Mincho" panose="02020609040205080304" pitchFamily="49" charset="-128"/>
              </a:rPr>
              <a:t>Which activities interest you? </a:t>
            </a:r>
            <a:endParaRPr lang="en-US" sz="1050" i="1" dirty="0">
              <a:solidFill>
                <a:srgbClr val="002060"/>
              </a:solidFill>
              <a:effectLst/>
              <a:latin typeface="Bodoni MT Black" panose="02070A03080606020203" pitchFamily="18" charset="0"/>
              <a:ea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8006B0-CA3B-4662-A7CB-AA4AB74F029F}"/>
              </a:ext>
            </a:extLst>
          </p:cNvPr>
          <p:cNvSpPr txBox="1"/>
          <p:nvPr/>
        </p:nvSpPr>
        <p:spPr>
          <a:xfrm>
            <a:off x="5856687" y="2905780"/>
            <a:ext cx="5672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effectLst/>
                <a:latin typeface="Bodoni MT Black" panose="02070A03080606020203" pitchFamily="18" charset="0"/>
                <a:ea typeface="MS Mincho" panose="02020609040205080304" pitchFamily="49" charset="-128"/>
              </a:rPr>
              <a:t>Which don’t interest you?</a:t>
            </a:r>
            <a:endParaRPr lang="en-US" sz="2800" i="1" dirty="0">
              <a:solidFill>
                <a:srgbClr val="00206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3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5DE15E-A856-4F6B-9908-1E2F52E1849C}"/>
              </a:ext>
            </a:extLst>
          </p:cNvPr>
          <p:cNvSpPr txBox="1"/>
          <p:nvPr/>
        </p:nvSpPr>
        <p:spPr>
          <a:xfrm>
            <a:off x="189730" y="1311936"/>
            <a:ext cx="6094520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dance competition (n)</a:t>
            </a:r>
            <a:endParaRPr lang="en-US" sz="3200" dirty="0">
              <a:solidFill>
                <a:srgbClr val="231F2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8E24AD-58D2-4C41-A6A0-8275866858C8}"/>
              </a:ext>
            </a:extLst>
          </p:cNvPr>
          <p:cNvGrpSpPr/>
          <p:nvPr/>
        </p:nvGrpSpPr>
        <p:grpSpPr>
          <a:xfrm>
            <a:off x="189730" y="750292"/>
            <a:ext cx="4342730" cy="587865"/>
            <a:chOff x="1680839" y="1137236"/>
            <a:chExt cx="6096000" cy="5878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F1612E-5F0C-40A6-8730-95533BFB0158}"/>
                </a:ext>
              </a:extLst>
            </p:cNvPr>
            <p:cNvSpPr txBox="1"/>
            <p:nvPr/>
          </p:nvSpPr>
          <p:spPr>
            <a:xfrm>
              <a:off x="1680839" y="1140326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- competition (n) </a:t>
              </a:r>
              <a:endParaRPr lang="en-US" sz="3200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74A004-417A-40E9-B417-DF65C3013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9351" y="1137236"/>
              <a:ext cx="213700" cy="1491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18A55D0-AACB-4337-AC7E-D7E566A42E31}"/>
              </a:ext>
            </a:extLst>
          </p:cNvPr>
          <p:cNvSpPr txBox="1"/>
          <p:nvPr/>
        </p:nvSpPr>
        <p:spPr>
          <a:xfrm>
            <a:off x="198813" y="1932809"/>
            <a:ext cx="4671689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costume competition (n) </a:t>
            </a:r>
            <a:endParaRPr lang="en-US" sz="3200" dirty="0">
              <a:solidFill>
                <a:srgbClr val="231F2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C726EC-D519-456B-A811-D9B16CF400FB}"/>
              </a:ext>
            </a:extLst>
          </p:cNvPr>
          <p:cNvGrpSpPr/>
          <p:nvPr/>
        </p:nvGrpSpPr>
        <p:grpSpPr>
          <a:xfrm>
            <a:off x="189730" y="2628655"/>
            <a:ext cx="2344928" cy="657103"/>
            <a:chOff x="857421" y="5494290"/>
            <a:chExt cx="2344928" cy="65710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0318B29-89EA-46B1-B112-4DEC1F0373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0269" y="5607311"/>
              <a:ext cx="125310" cy="1430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B4EFF4-40CA-40FD-BA33-1A48B43505ED}"/>
                </a:ext>
              </a:extLst>
            </p:cNvPr>
            <p:cNvSpPr txBox="1"/>
            <p:nvPr/>
          </p:nvSpPr>
          <p:spPr>
            <a:xfrm>
              <a:off x="857421" y="5494290"/>
              <a:ext cx="2344928" cy="657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2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- culture (n) </a:t>
              </a:r>
              <a:endParaRPr lang="en-US" sz="32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026" name="Picture 2" descr="Student athletes fight transphobia and racism in Connecticut">
            <a:extLst>
              <a:ext uri="{FF2B5EF4-FFF2-40B4-BE49-F238E27FC236}">
                <a16:creationId xmlns:a16="http://schemas.microsoft.com/office/drawing/2014/main" id="{A610016E-26C2-406E-BCBC-A4A052B0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59" y="909828"/>
            <a:ext cx="5250946" cy="457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7AD5A3-D118-478B-BA68-C3E0316D4A00}"/>
              </a:ext>
            </a:extLst>
          </p:cNvPr>
          <p:cNvSpPr txBox="1"/>
          <p:nvPr/>
        </p:nvSpPr>
        <p:spPr>
          <a:xfrm>
            <a:off x="273998" y="56205"/>
            <a:ext cx="248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800080"/>
                </a:solidFill>
                <a:latin typeface="Bauhaus 93" panose="04030905020B02020C02" pitchFamily="82" charset="0"/>
              </a:rPr>
              <a:t>New words:</a:t>
            </a:r>
          </a:p>
        </p:txBody>
      </p:sp>
      <p:pic>
        <p:nvPicPr>
          <p:cNvPr id="1030" name="Picture 6" descr="What to Know: Dance the World &amp; World Dance Competition - World Class  Vacations">
            <a:extLst>
              <a:ext uri="{FF2B5EF4-FFF2-40B4-BE49-F238E27FC236}">
                <a16:creationId xmlns:a16="http://schemas.microsoft.com/office/drawing/2014/main" id="{EF498424-DC55-4C3A-AAFA-8DC9AF2B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0" y="522801"/>
            <a:ext cx="6852883" cy="560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ck Verreos: SASHES AND TIARAS.....Miss Universe 2020 NATIONAL COSTUMES: A  SNEAK PEAK!">
            <a:extLst>
              <a:ext uri="{FF2B5EF4-FFF2-40B4-BE49-F238E27FC236}">
                <a16:creationId xmlns:a16="http://schemas.microsoft.com/office/drawing/2014/main" id="{F52DCF13-980D-4FA8-8EFF-375509B05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0" y="483918"/>
            <a:ext cx="6919282" cy="56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F43B060-3567-4A66-A369-A08F28508E01}"/>
              </a:ext>
            </a:extLst>
          </p:cNvPr>
          <p:cNvSpPr txBox="1"/>
          <p:nvPr/>
        </p:nvSpPr>
        <p:spPr>
          <a:xfrm>
            <a:off x="2147735" y="2733731"/>
            <a:ext cx="97702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: the 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beliefs</a:t>
            </a:r>
            <a:r>
              <a:rPr lang="en-US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way of life, art, and 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customs</a:t>
            </a:r>
            <a:r>
              <a:rPr lang="en-US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that are shared and   accepted by people in a particular society</a:t>
            </a:r>
            <a:endParaRPr lang="en-US" sz="2800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BF592-4C72-44BA-BF7E-E91DBE877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76ED8D-4CB3-42B5-AD38-6A03C5B7F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902"/>
          <a:stretch/>
        </p:blipFill>
        <p:spPr>
          <a:xfrm>
            <a:off x="1889132" y="2037759"/>
            <a:ext cx="3073386" cy="320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5EA5CD-6E3D-4220-8BE8-78F816BB36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894"/>
          <a:stretch/>
        </p:blipFill>
        <p:spPr>
          <a:xfrm>
            <a:off x="6943090" y="2037759"/>
            <a:ext cx="3186444" cy="3357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78571-C07E-4A97-BE3F-AC6C0D9134A7}"/>
              </a:ext>
            </a:extLst>
          </p:cNvPr>
          <p:cNvSpPr txBox="1"/>
          <p:nvPr/>
        </p:nvSpPr>
        <p:spPr>
          <a:xfrm>
            <a:off x="2170417" y="5339863"/>
            <a:ext cx="199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  <a:latin typeface="Bodoni MT Black" panose="02070A03080606020203" pitchFamily="18" charset="0"/>
              </a:rPr>
              <a:t>Gareth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91785-9AC2-4CF4-AB29-205285F21DA6}"/>
              </a:ext>
            </a:extLst>
          </p:cNvPr>
          <p:cNvSpPr txBox="1"/>
          <p:nvPr/>
        </p:nvSpPr>
        <p:spPr>
          <a:xfrm>
            <a:off x="7799057" y="5416063"/>
            <a:ext cx="177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  <a:latin typeface="Bodoni MT Black" panose="02070A03080606020203" pitchFamily="18" charset="0"/>
              </a:rPr>
              <a:t>Daisy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26CCD-930A-4C72-8ACD-2EDE683ADD0E}"/>
              </a:ext>
            </a:extLst>
          </p:cNvPr>
          <p:cNvSpPr txBox="1"/>
          <p:nvPr/>
        </p:nvSpPr>
        <p:spPr>
          <a:xfrm>
            <a:off x="2810504" y="812010"/>
            <a:ext cx="758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5050"/>
                </a:solidFill>
                <a:latin typeface="VNI-Goudy" pitchFamily="2" charset="0"/>
                <a:cs typeface="Courier New" panose="02070309020205020404" pitchFamily="49" charset="0"/>
              </a:rPr>
              <a:t>WHO ARE THESE PEOPLE?</a:t>
            </a:r>
          </a:p>
        </p:txBody>
      </p:sp>
    </p:spTree>
    <p:extLst>
      <p:ext uri="{BB962C8B-B14F-4D97-AF65-F5344CB8AC3E}">
        <p14:creationId xmlns:p14="http://schemas.microsoft.com/office/powerpoint/2010/main" val="85385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0B64CDE-42BB-417C-9C29-449479FB9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63" y="189908"/>
            <a:ext cx="11421873" cy="647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 :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Hi. It’s International Day at the school on Saturday.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Gareth :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 yes. What’s on?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 :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lot of things. Look!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Gareth :  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Mmm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What do you want to do?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 :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Well, I’m not really interested in the (1) 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Gareth :    </a:t>
            </a:r>
            <a:r>
              <a:rPr lang="en-US" alt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No? I like the sound of the (2) __________ in the evening.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 : 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Right, and what about the ________?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Gareth :    </a:t>
            </a:r>
            <a:r>
              <a:rPr lang="en-US" alt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OK. Let’s go to the (4) ____________________ and the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concert. Then we can go to (5) _______ in the evening.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:  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OK. Great. </a:t>
            </a:r>
          </a:p>
        </p:txBody>
      </p:sp>
      <p:pic>
        <p:nvPicPr>
          <p:cNvPr id="12" name="Friends Plus for Vietnam G6 SB Track 1.25">
            <a:hlinkClick r:id="" action="ppaction://media"/>
            <a:extLst>
              <a:ext uri="{FF2B5EF4-FFF2-40B4-BE49-F238E27FC236}">
                <a16:creationId xmlns:a16="http://schemas.microsoft.com/office/drawing/2014/main" id="{C4B9C8E0-9867-4C3B-85A0-32E863172BFD}"/>
              </a:ext>
            </a:extLst>
          </p:cNvPr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255588"/>
            <a:ext cx="609600" cy="609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FCD4D-2146-42A3-AEDF-43B1961F86F7}"/>
              </a:ext>
            </a:extLst>
          </p:cNvPr>
          <p:cNvSpPr txBox="1"/>
          <p:nvPr/>
        </p:nvSpPr>
        <p:spPr>
          <a:xfrm>
            <a:off x="7823200" y="2867256"/>
            <a:ext cx="2448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cooking class</a:t>
            </a:r>
            <a:endParaRPr lang="en-US" sz="3200" i="1" dirty="0">
              <a:solidFill>
                <a:srgbClr val="FF5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65A4C4-8330-4C18-B31E-3EF0A3459E07}"/>
              </a:ext>
            </a:extLst>
          </p:cNvPr>
          <p:cNvSpPr txBox="1"/>
          <p:nvPr/>
        </p:nvSpPr>
        <p:spPr>
          <a:xfrm>
            <a:off x="6634480" y="3469640"/>
            <a:ext cx="1818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concert</a:t>
            </a:r>
            <a:endParaRPr lang="en-US" sz="3200" i="1" dirty="0">
              <a:solidFill>
                <a:srgbClr val="FF5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1E928F-B09E-4803-A14B-F9129D82DCEF}"/>
              </a:ext>
            </a:extLst>
          </p:cNvPr>
          <p:cNvSpPr txBox="1"/>
          <p:nvPr/>
        </p:nvSpPr>
        <p:spPr>
          <a:xfrm>
            <a:off x="5933439" y="4129271"/>
            <a:ext cx="1219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disco</a:t>
            </a:r>
            <a:endParaRPr lang="en-US" sz="3200" i="1" dirty="0">
              <a:solidFill>
                <a:srgbClr val="FF5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672134-1422-4670-84A8-D7D4DED46666}"/>
              </a:ext>
            </a:extLst>
          </p:cNvPr>
          <p:cNvSpPr txBox="1"/>
          <p:nvPr/>
        </p:nvSpPr>
        <p:spPr>
          <a:xfrm>
            <a:off x="6299200" y="4736124"/>
            <a:ext cx="3749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dance competition</a:t>
            </a:r>
            <a:endParaRPr lang="en-US" sz="3200" i="1" dirty="0">
              <a:solidFill>
                <a:srgbClr val="FF5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81A0B5-F51C-43A6-9542-2496B9245C1C}"/>
              </a:ext>
            </a:extLst>
          </p:cNvPr>
          <p:cNvSpPr txBox="1"/>
          <p:nvPr/>
        </p:nvSpPr>
        <p:spPr>
          <a:xfrm>
            <a:off x="6725919" y="5412339"/>
            <a:ext cx="1320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disco</a:t>
            </a:r>
            <a:endParaRPr lang="en-US" sz="3200" i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352</Words>
  <Application>Microsoft Office PowerPoint</Application>
  <PresentationFormat>Widescreen</PresentationFormat>
  <Paragraphs>81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8" baseType="lpstr">
      <vt:lpstr>.VnVogue</vt:lpstr>
      <vt:lpstr>Arial</vt:lpstr>
      <vt:lpstr>Arial Black</vt:lpstr>
      <vt:lpstr>Bauhaus 93</vt:lpstr>
      <vt:lpstr>Bodoni MT Black</vt:lpstr>
      <vt:lpstr>Bookman Old Style</vt:lpstr>
      <vt:lpstr>Calisto MT</vt:lpstr>
      <vt:lpstr>Colonna MT</vt:lpstr>
      <vt:lpstr>Courier New</vt:lpstr>
      <vt:lpstr>Forte</vt:lpstr>
      <vt:lpstr>Georgia</vt:lpstr>
      <vt:lpstr>Gisha</vt:lpstr>
      <vt:lpstr>Lato Black</vt:lpstr>
      <vt:lpstr>Modern Love Grunge</vt:lpstr>
      <vt:lpstr>MS Mincho</vt:lpstr>
      <vt:lpstr>Ravie</vt:lpstr>
      <vt:lpstr>Stencil</vt:lpstr>
      <vt:lpstr>Tahoma</vt:lpstr>
      <vt:lpstr>Times New Roman</vt:lpstr>
      <vt:lpstr>Tw Cen MT</vt:lpstr>
      <vt:lpstr>Tw Cen MT Condensed</vt:lpstr>
      <vt:lpstr>VNI-Bandit</vt:lpstr>
      <vt:lpstr>VNI-Fato</vt:lpstr>
      <vt:lpstr>VNI-Garam</vt:lpstr>
      <vt:lpstr>VNI-Goudy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Home</cp:lastModifiedBy>
  <cp:revision>23</cp:revision>
  <dcterms:created xsi:type="dcterms:W3CDTF">2021-05-18T18:34:19Z</dcterms:created>
  <dcterms:modified xsi:type="dcterms:W3CDTF">2022-07-26T04:24:29Z</dcterms:modified>
</cp:coreProperties>
</file>